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737" autoAdjust="0"/>
  </p:normalViewPr>
  <p:slideViewPr>
    <p:cSldViewPr snapToGrid="0" snapToObjects="1">
      <p:cViewPr varScale="1">
        <p:scale>
          <a:sx n="78" d="100"/>
          <a:sy n="78" d="100"/>
        </p:scale>
        <p:origin x="-197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4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5AE17C7-B787-4E50-994D-5E804113A1E9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2/26/14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7A28-FA93-4136-BDC1-BCCB2687E678}" type="datetimeFigureOut">
              <a:rPr lang="en-US" smtClean="0"/>
              <a:pPr/>
              <a:t>2/26/14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FBC0-13B8-4B1E-B170-BBEED4A77C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95D68B-21AC-438B-BECE-4F17DA129F19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0FCF-2EA5-4FF5-AF14-1CA9C8854AAB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E781C6-1634-4A56-B2BE-62150BE83935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9372AC2-3C75-4F5F-A929-48958086FE36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9CF4-4C1A-45DC-BADA-6EFF91CB9ABB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951C0-B478-4858-ABC7-96406A1C0480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867641A-9D94-4BD6-862F-F651067079BC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74F0C02-0EF4-4745-9D82-E8D3F59464E3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87367800-479D-41B0-B3F2-2DCE95BA1381}" type="datetime4">
              <a:rPr lang="en-US" smtClean="0"/>
              <a:pPr/>
              <a:t>February 26,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  <p:sldLayoutId id="2147484213" r:id="rId4"/>
    <p:sldLayoutId id="2147484214" r:id="rId5"/>
    <p:sldLayoutId id="2147484215" r:id="rId6"/>
    <p:sldLayoutId id="2147484216" r:id="rId7"/>
    <p:sldLayoutId id="2147484217" r:id="rId8"/>
    <p:sldLayoutId id="2147484218" r:id="rId9"/>
    <p:sldLayoutId id="2147484219" r:id="rId10"/>
    <p:sldLayoutId id="2147484220" r:id="rId11"/>
  </p:sldLayoutIdLst>
  <p:hf sldNum="0" hdr="0" ftr="0" dt="0"/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4/Helen_Keller_with_Anne_Sullivan_in_July_1888.jpg" TargetMode="External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ography.com/people/anne-sullivan-949882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Mimi Castanias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7: Behavior Views of learning &amp; Anne Sullivan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72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562236"/>
          </a:xfrm>
        </p:spPr>
        <p:txBody>
          <a:bodyPr>
            <a:norm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1200" dirty="0" smtClean="0">
                <a:latin typeface="Times New Roman"/>
                <a:cs typeface="Times New Roman"/>
              </a:rPr>
              <a:t>I was born on April 14</a:t>
            </a:r>
            <a:r>
              <a:rPr lang="en-US" sz="1200" baseline="30000" dirty="0" smtClean="0">
                <a:latin typeface="Times New Roman"/>
                <a:cs typeface="Times New Roman"/>
              </a:rPr>
              <a:t>th</a:t>
            </a:r>
            <a:r>
              <a:rPr lang="en-US" sz="1200" dirty="0" smtClean="0">
                <a:latin typeface="Times New Roman"/>
                <a:cs typeface="Times New Roman"/>
              </a:rPr>
              <a:t>, 1866 in Massachusetts </a:t>
            </a:r>
          </a:p>
          <a:p>
            <a:pPr marL="342900" indent="-342900" algn="l">
              <a:buFont typeface="Arial"/>
              <a:buChar char="•"/>
            </a:pPr>
            <a:r>
              <a:rPr lang="en-US" sz="1200" dirty="0" smtClean="0">
                <a:latin typeface="Times New Roman"/>
                <a:cs typeface="Times New Roman"/>
              </a:rPr>
              <a:t>My family immigrated from Ireland during Potato Famine, like most Irish, my family was persecuted for our background. </a:t>
            </a:r>
          </a:p>
          <a:p>
            <a:pPr marL="342900" indent="-342900" algn="l">
              <a:buFont typeface="Arial"/>
              <a:buChar char="•"/>
            </a:pPr>
            <a:r>
              <a:rPr lang="en-US" sz="1200" dirty="0" smtClean="0">
                <a:latin typeface="Times New Roman"/>
                <a:cs typeface="Times New Roman"/>
              </a:rPr>
              <a:t>I am one of five children; although, two died as children.</a:t>
            </a:r>
          </a:p>
          <a:p>
            <a:pPr marL="342900" indent="-342900" algn="l">
              <a:buFont typeface="Arial"/>
              <a:buChar char="•"/>
            </a:pPr>
            <a:r>
              <a:rPr lang="en-US" sz="1200" dirty="0" smtClean="0">
                <a:latin typeface="Times New Roman"/>
                <a:cs typeface="Times New Roman"/>
              </a:rPr>
              <a:t>By the age of five, I became ill with trachoma and lost my eye sight.</a:t>
            </a:r>
          </a:p>
          <a:p>
            <a:pPr marL="342900" indent="-342900" algn="l">
              <a:buFont typeface="Arial"/>
              <a:buChar char="•"/>
            </a:pPr>
            <a:r>
              <a:rPr lang="en-US" sz="1200" dirty="0" smtClean="0">
                <a:latin typeface="Times New Roman"/>
                <a:cs typeface="Times New Roman"/>
              </a:rPr>
              <a:t>My mother died when I was a young girl, causing my father to give me and my siblings up.</a:t>
            </a:r>
          </a:p>
          <a:p>
            <a:pPr marL="342900" indent="-342900" algn="l">
              <a:buFont typeface="Arial"/>
              <a:buChar char="•"/>
            </a:pPr>
            <a:r>
              <a:rPr lang="en-US" sz="1200" dirty="0" smtClean="0">
                <a:latin typeface="Times New Roman"/>
                <a:cs typeface="Times New Roman"/>
              </a:rPr>
              <a:t>Me and my younger brother were sent to a poor house, mainly made up of “mentally ill” Irish women. </a:t>
            </a:r>
          </a:p>
          <a:p>
            <a:pPr marL="342900" indent="-342900" algn="l">
              <a:buFont typeface="Arial"/>
              <a:buChar char="•"/>
            </a:pPr>
            <a:r>
              <a:rPr lang="en-US" sz="1200" dirty="0" smtClean="0">
                <a:latin typeface="Times New Roman"/>
                <a:cs typeface="Times New Roman"/>
              </a:rPr>
              <a:t>I attended Perkins School for The Blind. </a:t>
            </a:r>
          </a:p>
          <a:p>
            <a:pPr marL="342900" indent="-342900" algn="l">
              <a:buFont typeface="Arial"/>
              <a:buChar char="•"/>
            </a:pPr>
            <a:r>
              <a:rPr lang="en-US" sz="1200" dirty="0" smtClean="0">
                <a:latin typeface="Times New Roman"/>
                <a:cs typeface="Times New Roman"/>
              </a:rPr>
              <a:t>I had many behavior issues because I was ridiculed for being illiterate and of Irish decent. </a:t>
            </a:r>
          </a:p>
          <a:p>
            <a:pPr marL="342900" indent="-342900" algn="l">
              <a:buFont typeface="Arial"/>
              <a:buChar char="•"/>
            </a:pPr>
            <a:r>
              <a:rPr lang="en-US" sz="1200" dirty="0" smtClean="0">
                <a:latin typeface="Times New Roman"/>
                <a:cs typeface="Times New Roman"/>
              </a:rPr>
              <a:t>After graduating I became Helen Keller’s life long tutor.</a:t>
            </a:r>
          </a:p>
          <a:p>
            <a:pPr marL="342900" indent="-342900" algn="l">
              <a:buFont typeface="Arial"/>
              <a:buChar char="•"/>
            </a:pPr>
            <a:endParaRPr lang="en-US" sz="1200" dirty="0">
              <a:latin typeface="Times New Roman"/>
              <a:cs typeface="Times New Roman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1200" dirty="0">
                <a:latin typeface="Times New Roman"/>
                <a:cs typeface="Times New Roman"/>
                <a:hlinkClick r:id="rId2"/>
              </a:rPr>
              <a:t>http://www.biography.com/people/anne-sullivan-</a:t>
            </a:r>
            <a:r>
              <a:rPr lang="en-US" sz="1200" dirty="0" smtClean="0">
                <a:latin typeface="Times New Roman"/>
                <a:cs typeface="Times New Roman"/>
                <a:hlinkClick r:id="rId2"/>
              </a:rPr>
              <a:t>9498826</a:t>
            </a:r>
            <a:endParaRPr lang="en-US" sz="1200" dirty="0" smtClean="0">
              <a:latin typeface="Times New Roman"/>
              <a:cs typeface="Times New Roman"/>
            </a:endParaRPr>
          </a:p>
          <a:p>
            <a:pPr marL="342900" indent="-342900" algn="l">
              <a:buFont typeface="Arial"/>
              <a:buChar char="•"/>
            </a:pPr>
            <a:endParaRPr lang="en-US" sz="1200" dirty="0" smtClean="0">
              <a:latin typeface="Times New Roman"/>
              <a:cs typeface="Times New Roman"/>
            </a:endParaRPr>
          </a:p>
          <a:p>
            <a:pPr marL="342900" indent="-342900" algn="l">
              <a:buFont typeface="Arial"/>
              <a:buChar char="•"/>
            </a:pPr>
            <a:endParaRPr lang="en-US" sz="1200" dirty="0">
              <a:latin typeface="Times New Roman"/>
              <a:cs typeface="Times New Roman"/>
            </a:endParaRPr>
          </a:p>
          <a:p>
            <a:pPr algn="l"/>
            <a:r>
              <a:rPr lang="en-US" sz="1200" dirty="0" smtClean="0">
                <a:latin typeface="Times New Roman"/>
                <a:cs typeface="Times New Roman"/>
              </a:rPr>
              <a:t>Retrieved, 25 February </a:t>
            </a:r>
            <a:r>
              <a:rPr lang="en-US" sz="1200" dirty="0">
                <a:latin typeface="Times New Roman"/>
                <a:cs typeface="Times New Roman"/>
              </a:rPr>
              <a:t>2014 from:  </a:t>
            </a:r>
            <a:r>
              <a:rPr lang="en-US" sz="1200" dirty="0">
                <a:latin typeface="Times New Roman"/>
                <a:cs typeface="Times New Roman"/>
                <a:hlinkClick r:id="rId3"/>
              </a:rPr>
              <a:t>http://upload.wikimedia.org/wikipedia/commons/7/74/Helen_Keller_with_Anne_Sullivan_in_July_1888.</a:t>
            </a:r>
            <a:r>
              <a:rPr lang="en-US" sz="1200" dirty="0" smtClean="0">
                <a:latin typeface="Times New Roman"/>
                <a:cs typeface="Times New Roman"/>
                <a:hlinkClick r:id="rId3"/>
              </a:rPr>
              <a:t>jpg</a:t>
            </a:r>
            <a:endParaRPr lang="en-US" sz="1200" dirty="0" smtClean="0">
              <a:latin typeface="Times New Roman"/>
              <a:cs typeface="Times New Roman"/>
            </a:endParaRPr>
          </a:p>
          <a:p>
            <a:pPr algn="l"/>
            <a:endParaRPr lang="en-US" sz="1200" dirty="0" smtClean="0">
              <a:latin typeface="Times New Roman"/>
              <a:cs typeface="Times New Roma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pic>
        <p:nvPicPr>
          <p:cNvPr id="4" name="Picture 3" descr="Helen_Keller_with_Anne_Sullivan_in_July_1888 (1)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124" y="3843346"/>
            <a:ext cx="1523676" cy="192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232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Behavior is described as what a person does in certain situations.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Not all behaviors are automatic/intentional so you must be willing to work with </a:t>
            </a:r>
            <a:r>
              <a:rPr lang="en-US" smtClean="0"/>
              <a:t>the student.</a:t>
            </a:r>
            <a:endParaRPr lang="en-US" dirty="0" smtClean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According to your book we would not have behavior without, antecedents (influences that proceed) and consequences (influences that follow).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Educators often try to handle behaviors by punishing the student(s) sometimes by not allowing free time, or group work.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When you don’t handle the undesired behavior or you don</a:t>
            </a:r>
            <a:r>
              <a:rPr lang="fr-FR" dirty="0" smtClean="0"/>
              <a:t>’</a:t>
            </a:r>
            <a:r>
              <a:rPr lang="en-US" dirty="0" smtClean="0"/>
              <a:t>t try hard enough to end it, you are reinforcing the behavior.</a:t>
            </a:r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7: Page 250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142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837176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There are two types of reinforcement.</a:t>
            </a:r>
            <a:endParaRPr lang="en-US" dirty="0"/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ositive reinforcement creates a new  stimulus for the student (giving students candy).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Negative Reinforcement is when a behavior gets rid of a stimulus (putting a seat belt on, gets rid of the irritating beeping).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When trying to get rid of a behavior you must use reinforcement methods constantly or the behavior will come back. 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One of the best ways to rid a behavior is by using Effective Instruction Delivery (EDI). 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EDI creates better student behaviors by using clear, concise and specific instruction and opposed to being vague and hard to understand. 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Applied Behavior Analysis is using behavior principals to change the undesired behavior</a:t>
            </a:r>
          </a:p>
          <a:p>
            <a:pPr marL="342900" indent="-342900" algn="l">
              <a:buFont typeface="Arial"/>
              <a:buChar char="•"/>
            </a:pPr>
            <a:r>
              <a:rPr lang="en-US" dirty="0" smtClean="0"/>
              <a:t>Many psychologist believe the best way to fix a behavior is by praising the students for good behavior and ignoring the bad; although it won’t fix everything because simply ignoring the behavior will only make it continue. </a:t>
            </a:r>
          </a:p>
          <a:p>
            <a:pPr algn="l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 Continued: Pages 251-256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528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 algn="l">
              <a:buFont typeface="Arial"/>
              <a:buChar char="•"/>
            </a:pPr>
            <a:r>
              <a:rPr lang="en-US" dirty="0" smtClean="0"/>
              <a:t>The Guidelines in your textbook say: </a:t>
            </a:r>
          </a:p>
          <a:p>
            <a:pPr marL="285750" lvl="1" indent="-285750" algn="l">
              <a:buFont typeface="Arial"/>
              <a:buChar char="•"/>
            </a:pPr>
            <a:r>
              <a:rPr lang="en-US" dirty="0" smtClean="0"/>
              <a:t>Be clear and systematic in giving praise, and that the praise is tied only to the good behavior</a:t>
            </a:r>
          </a:p>
          <a:p>
            <a:pPr marL="285750" lvl="1" indent="-285750" algn="l">
              <a:buFont typeface="Arial"/>
              <a:buChar char="•"/>
            </a:pPr>
            <a:r>
              <a:rPr lang="en-US" dirty="0" smtClean="0"/>
              <a:t>Attribute students success to ability so that they know they can repeat the success again and continue to grow</a:t>
            </a:r>
          </a:p>
          <a:p>
            <a:pPr marL="285750" lvl="1" indent="-285750" algn="l">
              <a:buFont typeface="Arial"/>
              <a:buChar char="•"/>
            </a:pPr>
            <a:r>
              <a:rPr lang="en-US" dirty="0" smtClean="0"/>
              <a:t>Reinforce praise to a student, don</a:t>
            </a:r>
            <a:r>
              <a:rPr lang="fr-FR" dirty="0" smtClean="0"/>
              <a:t>’</a:t>
            </a:r>
            <a:r>
              <a:rPr lang="en-US" dirty="0" smtClean="0"/>
              <a:t>t just do it once or the student will fall behind again.</a:t>
            </a:r>
          </a:p>
          <a:p>
            <a:pPr marL="285750" lvl="1" indent="-285750" algn="l">
              <a:buFont typeface="Arial"/>
              <a:buChar char="•"/>
            </a:pPr>
            <a:r>
              <a:rPr lang="en-US" dirty="0" smtClean="0"/>
              <a:t>Be aware of student accomplishments.  </a:t>
            </a:r>
          </a:p>
          <a:p>
            <a:pPr marL="285750" lvl="1" indent="-285750" algn="l">
              <a:buFont typeface="Arial"/>
              <a:buChar char="•"/>
            </a:pPr>
            <a:r>
              <a:rPr lang="en-US" dirty="0" smtClean="0"/>
              <a:t>Help students be aware of what behaviors are good and which are bad. </a:t>
            </a:r>
          </a:p>
          <a:p>
            <a:pPr marL="285750" lvl="1" indent="-285750" algn="l">
              <a:buFont typeface="Arial"/>
              <a:buChar char="•"/>
            </a:pPr>
            <a:r>
              <a:rPr lang="en-US" dirty="0" smtClean="0"/>
              <a:t>Make learning and activities pleasant and as fun as possible</a:t>
            </a:r>
          </a:p>
          <a:p>
            <a:pPr marL="285750" lvl="1" indent="-285750" algn="l">
              <a:buFont typeface="Arial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Guidelines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137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 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Tie.thmx</Template>
  <TotalTime>73</TotalTime>
  <Words>567</Words>
  <Application>Microsoft Macintosh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Black Tie</vt:lpstr>
      <vt:lpstr>Chapter 7: Behavior Views of learning &amp; Anne Sullivan</vt:lpstr>
      <vt:lpstr>Background </vt:lpstr>
      <vt:lpstr>CHAPTER 7: Page 250</vt:lpstr>
      <vt:lpstr>Chapter 7 Continued: Pages 251-256</vt:lpstr>
      <vt:lpstr>Application To Guidelines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Behavior Views of learning &amp; Anne Sullivan</dc:title>
  <dc:creator>Demetria Castanias</dc:creator>
  <cp:lastModifiedBy>Demetria Castanias</cp:lastModifiedBy>
  <cp:revision>9</cp:revision>
  <dcterms:created xsi:type="dcterms:W3CDTF">2014-02-26T04:05:34Z</dcterms:created>
  <dcterms:modified xsi:type="dcterms:W3CDTF">2014-02-26T17:05:06Z</dcterms:modified>
</cp:coreProperties>
</file>